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2"/>
  </p:notesMasterIdLst>
  <p:sldIdLst>
    <p:sldId id="260" r:id="rId5"/>
    <p:sldId id="261" r:id="rId6"/>
    <p:sldId id="263" r:id="rId7"/>
    <p:sldId id="266" r:id="rId8"/>
    <p:sldId id="264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6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9" autoAdjust="0"/>
    <p:restoredTop sz="94660"/>
  </p:normalViewPr>
  <p:slideViewPr>
    <p:cSldViewPr snapToGrid="0">
      <p:cViewPr varScale="1">
        <p:scale>
          <a:sx n="91" d="100"/>
          <a:sy n="91" d="100"/>
        </p:scale>
        <p:origin x="4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D7554-9F3A-44A9-AF4D-81ABECA93974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63923-C2BB-41A5-B829-5AD772AE8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07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50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56201" y="190500"/>
            <a:ext cx="3670300" cy="703590"/>
          </a:xfrm>
          <a:prstGeom prst="rect">
            <a:avLst/>
          </a:prstGeom>
        </p:spPr>
        <p:txBody>
          <a:bodyPr/>
          <a:lstStyle/>
          <a:p>
            <a:fld id="{A1FCC955-EDC8-C641-B7EE-09FB459102F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47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156201" y="190500"/>
            <a:ext cx="3670300" cy="703590"/>
          </a:xfrm>
          <a:prstGeom prst="rect">
            <a:avLst/>
          </a:prstGeom>
        </p:spPr>
        <p:txBody>
          <a:bodyPr/>
          <a:lstStyle/>
          <a:p>
            <a:pPr defTabSz="342900"/>
            <a:fld id="{A1FCC955-EDC8-C641-B7EE-09FB459102F8}" type="slidenum">
              <a:rPr lang="en-US" smtClean="0">
                <a:solidFill>
                  <a:prstClr val="black"/>
                </a:solidFill>
              </a:rPr>
              <a:pPr defTabSz="3429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20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6856" y="1376772"/>
            <a:ext cx="8229600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540" y="2132856"/>
            <a:ext cx="822960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8" r="8308" b="81600"/>
          <a:stretch/>
        </p:blipFill>
        <p:spPr bwMode="auto">
          <a:xfrm>
            <a:off x="1" y="0"/>
            <a:ext cx="9144000" cy="126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89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685800" rtl="0" eaLnBrk="1" latinLnBrk="0" hangingPunct="1">
        <a:spcBef>
          <a:spcPct val="0"/>
        </a:spcBef>
        <a:buNone/>
        <a:defRPr sz="2550" kern="1200">
          <a:solidFill>
            <a:srgbClr val="1C4372"/>
          </a:solidFill>
          <a:latin typeface="+mj-lt"/>
          <a:ea typeface="+mj-ea"/>
          <a:cs typeface="+mj-cs"/>
        </a:defRPr>
      </a:lvl1pPr>
    </p:titleStyle>
    <p:bodyStyle>
      <a:lvl1pPr marL="175022" indent="-175022" algn="l" defTabSz="685800" rtl="0" eaLnBrk="1" latinLnBrk="0" hangingPunct="1">
        <a:spcBef>
          <a:spcPct val="20000"/>
        </a:spcBef>
        <a:buClr>
          <a:srgbClr val="214F87"/>
        </a:buClr>
        <a:buSzPct val="90000"/>
        <a:buFont typeface="Wingdings" panose="05000000000000000000" pitchFamily="2" charset="2"/>
        <a:buChar char="§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27435" indent="-175022" algn="l" defTabSz="685800" rtl="0" eaLnBrk="1" latinLnBrk="0" hangingPunct="1">
        <a:spcBef>
          <a:spcPct val="20000"/>
        </a:spcBef>
        <a:buClr>
          <a:srgbClr val="FFC000"/>
        </a:buClr>
        <a:buSzPct val="56000"/>
        <a:buFont typeface="Arial" panose="020B0604020202020204" pitchFamily="34" charset="0"/>
        <a:buChar char="►"/>
        <a:defRPr sz="18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556" indent="-175022" algn="l" defTabSz="685800" rtl="0" eaLnBrk="1" latinLnBrk="0" hangingPunct="1">
        <a:spcBef>
          <a:spcPct val="20000"/>
        </a:spcBef>
        <a:buClr>
          <a:schemeClr val="accent1">
            <a:lumMod val="75000"/>
          </a:schemeClr>
        </a:buClr>
        <a:buSzPct val="109000"/>
        <a:buFont typeface="Calibri" panose="020F0502020204030204" pitchFamily="34" charset="0"/>
        <a:buChar char="+"/>
        <a:tabLst>
          <a:tab pos="213122" algn="l"/>
        </a:tabLst>
        <a:defRPr sz="17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0822" indent="-173831" algn="l" defTabSz="685800" rtl="0" eaLnBrk="1" latinLnBrk="0" hangingPunct="1">
        <a:spcBef>
          <a:spcPct val="20000"/>
        </a:spcBef>
        <a:buClr>
          <a:srgbClr val="FFC000"/>
        </a:buClr>
        <a:buFont typeface="Arial" panose="020B0604020202020204" pitchFamily="34" charset="0"/>
        <a:buChar char="»"/>
        <a:defRPr sz="16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76325" indent="-171450" algn="l" defTabSz="685800" rtl="0" eaLnBrk="1" latinLnBrk="0" hangingPunct="1">
        <a:spcBef>
          <a:spcPct val="20000"/>
        </a:spcBef>
        <a:buClr>
          <a:srgbClr val="245794"/>
        </a:buClr>
        <a:buSzPct val="88000"/>
        <a:buFont typeface="Arial" panose="020B0604020202020204" pitchFamily="34" charset="0"/>
        <a:buChar char="Ⱶ"/>
        <a:defRPr sz="15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gohsep.la.gov/portals/0/PSAVideos/GOHSEP_PROCUREMENT.mp4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gohsep.la.gov/RESOURCES/DATrainin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gohsep.la.gov/RESOURCES/OVERVIEW/PUBLICATIONS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gohsepLegal@la.gov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 rot="5400000" flipH="1">
            <a:off x="5465105" y="3538683"/>
            <a:ext cx="681030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cap="small" dirty="0">
                <a:solidFill>
                  <a:prstClr val="white"/>
                </a:solidFill>
              </a:rPr>
              <a:t>E. </a:t>
            </a:r>
            <a:r>
              <a:rPr lang="en-US" sz="900" cap="small" dirty="0" smtClean="0">
                <a:solidFill>
                  <a:prstClr val="white"/>
                </a:solidFill>
              </a:rPr>
              <a:t>Carroll W. Carroll Tensas Jackson  Sabine Winn Natchitoches Grant LaSalle Vernon Rapides  Avoyelles  Catahoula Terrebonne </a:t>
            </a:r>
            <a:r>
              <a:rPr lang="en-US" sz="900" cap="small" dirty="0" err="1" smtClean="0">
                <a:solidFill>
                  <a:prstClr val="white"/>
                </a:solidFill>
              </a:rPr>
              <a:t>LaFourche</a:t>
            </a:r>
            <a:endParaRPr lang="en-US" sz="900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r="7894"/>
          <a:stretch/>
        </p:blipFill>
        <p:spPr bwMode="auto">
          <a:xfrm>
            <a:off x="0" y="1"/>
            <a:ext cx="9143999" cy="682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237929" y="3044890"/>
            <a:ext cx="8632329" cy="2504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300"/>
              </a:lnSpc>
            </a:pPr>
            <a:r>
              <a:rPr lang="en-US" sz="9600" b="1" cap="small" spc="-34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Procurement Under Grants</a:t>
            </a:r>
            <a:endParaRPr lang="en-US" sz="8000" b="1" cap="small" spc="-34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640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3981"/>
            <a:ext cx="9164445" cy="492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24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6772"/>
            <a:ext cx="9221634" cy="523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674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24663"/>
          <a:stretch/>
        </p:blipFill>
        <p:spPr>
          <a:xfrm>
            <a:off x="1364942" y="1169615"/>
            <a:ext cx="6030469" cy="56883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8140" b="42777"/>
          <a:stretch/>
        </p:blipFill>
        <p:spPr>
          <a:xfrm>
            <a:off x="-29152" y="1301870"/>
            <a:ext cx="9173152" cy="52448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56696" b="5932"/>
          <a:stretch/>
        </p:blipFill>
        <p:spPr>
          <a:xfrm>
            <a:off x="0" y="1169615"/>
            <a:ext cx="9154769" cy="398540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9152" y="5007430"/>
            <a:ext cx="9125617" cy="184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1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311"/>
          <a:stretch/>
        </p:blipFill>
        <p:spPr>
          <a:xfrm>
            <a:off x="1654629" y="1227908"/>
            <a:ext cx="6197854" cy="56877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2001"/>
          <a:stretch/>
        </p:blipFill>
        <p:spPr>
          <a:xfrm>
            <a:off x="1088571" y="1227908"/>
            <a:ext cx="7469233" cy="568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3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4833"/>
            <a:ext cx="8229600" cy="3425739"/>
          </a:xfrm>
        </p:spPr>
        <p:txBody>
          <a:bodyPr>
            <a:normAutofit/>
          </a:bodyPr>
          <a:lstStyle/>
          <a:p>
            <a:pPr marL="225425" indent="0" algn="ctr">
              <a:buNone/>
            </a:pPr>
            <a:r>
              <a:rPr lang="en-US" sz="8000" dirty="0" smtClean="0">
                <a:solidFill>
                  <a:srgbClr val="17375E"/>
                </a:solidFill>
              </a:rPr>
              <a:t>KEY </a:t>
            </a:r>
          </a:p>
          <a:p>
            <a:pPr marL="225425" indent="0" algn="ctr">
              <a:buNone/>
            </a:pPr>
            <a:r>
              <a:rPr lang="en-US" sz="8000" dirty="0" smtClean="0">
                <a:solidFill>
                  <a:srgbClr val="17375E"/>
                </a:solidFill>
              </a:rPr>
              <a:t>TAKEAWAYS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05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8404"/>
            <a:ext cx="8229600" cy="3821396"/>
          </a:xfrm>
        </p:spPr>
        <p:txBody>
          <a:bodyPr/>
          <a:lstStyle/>
          <a:p>
            <a:r>
              <a:rPr lang="en-US" dirty="0" smtClean="0"/>
              <a:t>Full and open competition</a:t>
            </a:r>
          </a:p>
          <a:p>
            <a:pPr lvl="1"/>
            <a:r>
              <a:rPr lang="en-US" dirty="0" smtClean="0"/>
              <a:t>Advertisement vs. publicizing</a:t>
            </a:r>
          </a:p>
          <a:p>
            <a:pPr lvl="1"/>
            <a:r>
              <a:rPr lang="en-US" dirty="0" smtClean="0"/>
              <a:t>List of qualified vendors</a:t>
            </a:r>
          </a:p>
          <a:p>
            <a:r>
              <a:rPr lang="en-US" dirty="0" smtClean="0"/>
              <a:t>Exceptions</a:t>
            </a:r>
          </a:p>
          <a:p>
            <a:pPr lvl="1"/>
            <a:r>
              <a:rPr lang="en-US" dirty="0" smtClean="0"/>
              <a:t>Non-competitive bid</a:t>
            </a:r>
          </a:p>
          <a:p>
            <a:pPr lvl="1"/>
            <a:r>
              <a:rPr lang="en-US" dirty="0" smtClean="0"/>
              <a:t>Sole source contract</a:t>
            </a:r>
          </a:p>
          <a:p>
            <a:pPr lvl="1"/>
            <a:r>
              <a:rPr lang="en-US" dirty="0" smtClean="0"/>
              <a:t>Emergency contract</a:t>
            </a:r>
          </a:p>
          <a:p>
            <a:pPr lvl="1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6" name="Picture 2" descr="http://www.cadmatic.com/assets/images/primary_images/act_procure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685" y="3390181"/>
            <a:ext cx="4113282" cy="2731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369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8404"/>
            <a:ext cx="8229600" cy="3966176"/>
          </a:xfrm>
        </p:spPr>
        <p:txBody>
          <a:bodyPr>
            <a:normAutofit/>
          </a:bodyPr>
          <a:lstStyle/>
          <a:p>
            <a:r>
              <a:rPr lang="en-US" dirty="0" smtClean="0"/>
              <a:t>Affirmative steps to assure the use of minority businesses, women-owned enterprises and labor surplus firms*, </a:t>
            </a:r>
            <a:r>
              <a:rPr lang="en-US" b="1" i="1" dirty="0" smtClean="0">
                <a:solidFill>
                  <a:srgbClr val="C60202"/>
                </a:solidFill>
              </a:rPr>
              <a:t>when possible.</a:t>
            </a:r>
          </a:p>
          <a:p>
            <a:pPr lvl="1"/>
            <a:r>
              <a:rPr lang="en-US" dirty="0" smtClean="0"/>
              <a:t>Not a requirement to award; notification of bid is sufficient</a:t>
            </a:r>
          </a:p>
          <a:p>
            <a:pPr lvl="1"/>
            <a:r>
              <a:rPr lang="en-US" dirty="0" smtClean="0"/>
              <a:t>Use GOHSEP suggested procedure</a:t>
            </a:r>
          </a:p>
          <a:p>
            <a:pPr marL="738188" lvl="1" indent="0">
              <a:buNone/>
            </a:pPr>
            <a:r>
              <a:rPr lang="en-US" sz="2000" dirty="0" smtClean="0"/>
              <a:t>*Required policy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37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Maintain oversight to ensure contractors </a:t>
            </a:r>
            <a:r>
              <a:rPr lang="en-US" dirty="0" smtClean="0"/>
              <a:t>perform according </a:t>
            </a:r>
            <a:r>
              <a:rPr lang="en-US" dirty="0"/>
              <a:t>to the </a:t>
            </a:r>
            <a:r>
              <a:rPr lang="en-US" b="1" dirty="0">
                <a:solidFill>
                  <a:srgbClr val="C60202"/>
                </a:solidFill>
              </a:rPr>
              <a:t>terms, conditions and </a:t>
            </a:r>
            <a:r>
              <a:rPr lang="en-US" b="1" dirty="0" smtClean="0">
                <a:solidFill>
                  <a:srgbClr val="C60202"/>
                </a:solidFill>
              </a:rPr>
              <a:t>specifica</a:t>
            </a:r>
            <a:r>
              <a:rPr lang="en-US" dirty="0" smtClean="0">
                <a:solidFill>
                  <a:srgbClr val="C60202"/>
                </a:solidFill>
              </a:rPr>
              <a:t>tions </a:t>
            </a:r>
            <a:r>
              <a:rPr lang="en-US" dirty="0" smtClean="0"/>
              <a:t>of </a:t>
            </a:r>
            <a:r>
              <a:rPr lang="en-US" dirty="0"/>
              <a:t>their contracts or purchase </a:t>
            </a:r>
            <a:r>
              <a:rPr lang="en-US" dirty="0" smtClean="0"/>
              <a:t>orders*</a:t>
            </a:r>
          </a:p>
          <a:p>
            <a:pPr lvl="1"/>
            <a:r>
              <a:rPr lang="en-US" dirty="0" smtClean="0"/>
              <a:t>Review of model monitoring contract clause</a:t>
            </a:r>
          </a:p>
          <a:p>
            <a:pPr lvl="1"/>
            <a:r>
              <a:rPr lang="en-US" dirty="0" smtClean="0"/>
              <a:t>Required reports as a monitoring tool</a:t>
            </a:r>
          </a:p>
          <a:p>
            <a:pPr marL="738188" lvl="1" indent="0">
              <a:buNone/>
            </a:pPr>
            <a:r>
              <a:rPr lang="en-US" sz="2000" dirty="0" smtClean="0"/>
              <a:t>*Required policy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01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8404"/>
            <a:ext cx="8229600" cy="3783296"/>
          </a:xfrm>
        </p:spPr>
        <p:txBody>
          <a:bodyPr>
            <a:normAutofit/>
          </a:bodyPr>
          <a:lstStyle/>
          <a:p>
            <a:r>
              <a:rPr lang="en-US" b="1" dirty="0"/>
              <a:t>Maintain</a:t>
            </a:r>
            <a:r>
              <a:rPr lang="en-US" dirty="0"/>
              <a:t> </a:t>
            </a:r>
            <a:r>
              <a:rPr lang="en-US" b="1" dirty="0"/>
              <a:t>written </a:t>
            </a:r>
            <a:r>
              <a:rPr lang="en-US" b="1" dirty="0">
                <a:solidFill>
                  <a:srgbClr val="C00000"/>
                </a:solidFill>
              </a:rPr>
              <a:t>standards of conduct </a:t>
            </a:r>
            <a:r>
              <a:rPr lang="en-US" dirty="0" smtClean="0"/>
              <a:t>covering conflicts </a:t>
            </a:r>
            <a:r>
              <a:rPr lang="en-US" dirty="0"/>
              <a:t>of interest and governing the </a:t>
            </a:r>
            <a:r>
              <a:rPr lang="en-US" dirty="0" smtClean="0"/>
              <a:t>performance of </a:t>
            </a:r>
            <a:r>
              <a:rPr lang="en-US" dirty="0"/>
              <a:t>its employees who engage in the selection, </a:t>
            </a:r>
            <a:r>
              <a:rPr lang="en-US" dirty="0" smtClean="0"/>
              <a:t>award and </a:t>
            </a:r>
            <a:r>
              <a:rPr lang="en-US" dirty="0"/>
              <a:t>administration of </a:t>
            </a:r>
            <a:r>
              <a:rPr lang="en-US" dirty="0" smtClean="0"/>
              <a:t>contracts*</a:t>
            </a:r>
          </a:p>
          <a:p>
            <a:pPr marL="225425" indent="0">
              <a:buNone/>
            </a:pPr>
            <a:r>
              <a:rPr lang="en-US" sz="2000" dirty="0" smtClean="0"/>
              <a:t>*Required policy</a:t>
            </a:r>
          </a:p>
          <a:p>
            <a:pPr marL="738188" lvl="1" indent="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74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Maintain records </a:t>
            </a:r>
            <a:r>
              <a:rPr lang="en-US" dirty="0"/>
              <a:t>sufficient to </a:t>
            </a:r>
            <a:r>
              <a:rPr lang="en-US" b="1" dirty="0">
                <a:solidFill>
                  <a:srgbClr val="C00000"/>
                </a:solidFill>
              </a:rPr>
              <a:t>detail the history of </a:t>
            </a:r>
            <a:r>
              <a:rPr lang="en-US" b="1" dirty="0" smtClean="0">
                <a:solidFill>
                  <a:srgbClr val="C00000"/>
                </a:solidFill>
              </a:rPr>
              <a:t>the procurement</a:t>
            </a:r>
            <a:r>
              <a:rPr lang="en-US" dirty="0"/>
              <a:t>. These records will include, but are </a:t>
            </a:r>
            <a:r>
              <a:rPr lang="en-US" dirty="0" smtClean="0"/>
              <a:t>not limited </a:t>
            </a:r>
            <a:r>
              <a:rPr lang="en-US" dirty="0"/>
              <a:t>to the following: rationale for the method </a:t>
            </a:r>
            <a:r>
              <a:rPr lang="en-US" dirty="0" smtClean="0"/>
              <a:t>of procurement</a:t>
            </a:r>
            <a:r>
              <a:rPr lang="en-US" dirty="0"/>
              <a:t>, selection of contract type, </a:t>
            </a:r>
            <a:r>
              <a:rPr lang="en-US" dirty="0" smtClean="0"/>
              <a:t>contractor selection </a:t>
            </a:r>
            <a:r>
              <a:rPr lang="en-US" dirty="0"/>
              <a:t>or rejection, and the basis for the </a:t>
            </a:r>
            <a:r>
              <a:rPr lang="en-US" dirty="0" smtClean="0"/>
              <a:t>contract price.*</a:t>
            </a:r>
          </a:p>
          <a:p>
            <a:pPr marL="225425" indent="0">
              <a:buNone/>
            </a:pPr>
            <a:r>
              <a:rPr lang="en-US" sz="1700" dirty="0" smtClean="0"/>
              <a:t>*Required policy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99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4800" b="1" dirty="0" smtClean="0">
                <a:solidFill>
                  <a:srgbClr val="C00000"/>
                </a:solidFill>
              </a:rPr>
              <a:t>New</a:t>
            </a:r>
            <a:r>
              <a:rPr lang="en-US" sz="4800" dirty="0" smtClean="0"/>
              <a:t> Procurement Tools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Local/Tribal, Private Non Profit (PNP) and State Procurement Videos</a:t>
            </a:r>
            <a:endParaRPr lang="en-US" sz="3375" dirty="0" smtClean="0"/>
          </a:p>
          <a:p>
            <a:r>
              <a:rPr lang="en-US" sz="3200" dirty="0" smtClean="0"/>
              <a:t>NEW Procurement Toolboxes (and the tools inside!)</a:t>
            </a:r>
            <a:endParaRPr lang="en-US" sz="3200" dirty="0"/>
          </a:p>
          <a:p>
            <a:r>
              <a:rPr lang="en-US" sz="3200" dirty="0" smtClean="0"/>
              <a:t>Applicant brief videos</a:t>
            </a:r>
          </a:p>
          <a:p>
            <a:r>
              <a:rPr lang="en-US" sz="3200" dirty="0" smtClean="0"/>
              <a:t>Contractor training</a:t>
            </a:r>
          </a:p>
          <a:p>
            <a:r>
              <a:rPr lang="en-US" sz="3200" dirty="0" smtClean="0"/>
              <a:t>Procurement</a:t>
            </a:r>
          </a:p>
          <a:p>
            <a:pPr marL="169863" lvl="1" indent="0">
              <a:buNone/>
            </a:pPr>
            <a:r>
              <a:rPr lang="en-US" sz="3200" dirty="0" smtClean="0"/>
              <a:t>Quick-Reference Z-fold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076" y="3629861"/>
            <a:ext cx="4343987" cy="258407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624552" y="2396357"/>
            <a:ext cx="4051904" cy="3984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5022" indent="-175022" algn="l" defTabSz="685800" rtl="0" eaLnBrk="1" latinLnBrk="0" hangingPunct="1">
              <a:spcBef>
                <a:spcPct val="20000"/>
              </a:spcBef>
              <a:buClr>
                <a:srgbClr val="214F87"/>
              </a:buClr>
              <a:buSzPct val="90000"/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7435" indent="-175022" algn="l" defTabSz="685800" rtl="0" eaLnBrk="1" latinLnBrk="0" hangingPunct="1">
              <a:spcBef>
                <a:spcPct val="20000"/>
              </a:spcBef>
              <a:buClr>
                <a:srgbClr val="FFC000"/>
              </a:buClr>
              <a:buSzPct val="56000"/>
              <a:buFont typeface="Arial" panose="020B0604020202020204" pitchFamily="34" charset="0"/>
              <a:buChar char="►"/>
              <a:defRPr sz="18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0556" indent="-175022" algn="l" defTabSz="6858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09000"/>
              <a:buFont typeface="Calibri" panose="020F0502020204030204" pitchFamily="34" charset="0"/>
              <a:buChar char="+"/>
              <a:tabLst>
                <a:tab pos="213122" algn="l"/>
              </a:tabLst>
              <a:defRPr sz="172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0822" indent="-173831" algn="l" defTabSz="6858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»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-171450" algn="l" defTabSz="685800" rtl="0" eaLnBrk="1" latinLnBrk="0" hangingPunct="1">
              <a:spcBef>
                <a:spcPct val="20000"/>
              </a:spcBef>
              <a:buClr>
                <a:srgbClr val="245794"/>
              </a:buClr>
              <a:buSzPct val="88000"/>
              <a:buFont typeface="Arial" panose="020B0604020202020204" pitchFamily="34" charset="0"/>
              <a:buChar char="Ⱶ"/>
              <a:defRPr sz="15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413" lvl="1" indent="0">
              <a:buNone/>
            </a:pPr>
            <a:endParaRPr lang="en-US" sz="3375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98179" y="6213940"/>
            <a:ext cx="68527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hlinkClick r:id="rId4"/>
              </a:rPr>
              <a:t>http://</a:t>
            </a:r>
            <a:r>
              <a:rPr lang="en-US" sz="2200" dirty="0" smtClean="0">
                <a:hlinkClick r:id="rId4"/>
              </a:rPr>
              <a:t>gohsep.la.gov/RESOURCES/DATraining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18297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Maintain records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Method of procurement</a:t>
            </a:r>
          </a:p>
          <a:p>
            <a:pPr lvl="2"/>
            <a:r>
              <a:rPr lang="en-US" dirty="0" smtClean="0"/>
              <a:t>Micro-purchases</a:t>
            </a:r>
          </a:p>
          <a:p>
            <a:pPr lvl="2"/>
            <a:r>
              <a:rPr lang="en-US" dirty="0" smtClean="0"/>
              <a:t>Small purchase</a:t>
            </a:r>
          </a:p>
          <a:p>
            <a:pPr lvl="2"/>
            <a:r>
              <a:rPr lang="en-US" dirty="0" smtClean="0"/>
              <a:t>Sealed bids</a:t>
            </a:r>
          </a:p>
          <a:p>
            <a:pPr lvl="2"/>
            <a:r>
              <a:rPr lang="en-US" dirty="0" smtClean="0"/>
              <a:t>Competitive proposal</a:t>
            </a:r>
          </a:p>
          <a:p>
            <a:pPr lvl="2"/>
            <a:r>
              <a:rPr lang="en-US" dirty="0" smtClean="0"/>
              <a:t>Non-competitive proposal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050" name="Picture 2" descr="http://www.redcrier.com/wp-content/uploads/2015/01/Record-Keep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80280" y="2259480"/>
            <a:ext cx="3980859" cy="412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05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Selection of contract type…</a:t>
            </a:r>
          </a:p>
          <a:p>
            <a:pPr lvl="1"/>
            <a:r>
              <a:rPr lang="en-US" dirty="0" smtClean="0"/>
              <a:t>Lump sum</a:t>
            </a:r>
          </a:p>
          <a:p>
            <a:pPr lvl="1"/>
            <a:r>
              <a:rPr lang="en-US" dirty="0" smtClean="0"/>
              <a:t>Unit price</a:t>
            </a:r>
          </a:p>
          <a:p>
            <a:pPr lvl="1"/>
            <a:r>
              <a:rPr lang="en-US" dirty="0" smtClean="0"/>
              <a:t>Cost plus fixed fee</a:t>
            </a:r>
          </a:p>
          <a:p>
            <a:pPr lvl="1"/>
            <a:r>
              <a:rPr lang="en-US" dirty="0" smtClean="0"/>
              <a:t>Time and materials</a:t>
            </a:r>
          </a:p>
          <a:p>
            <a:pPr lvl="1"/>
            <a:r>
              <a:rPr lang="en-US" dirty="0" smtClean="0"/>
              <a:t>Inter-governmental agreements</a:t>
            </a:r>
          </a:p>
          <a:p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074" name="Picture 2" descr="http://www.khsta.org/wp-content/uploads/2013/05/Breach-of-Contra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522" y="3912194"/>
            <a:ext cx="3549978" cy="2367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410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of </a:t>
            </a:r>
            <a:r>
              <a:rPr lang="en-US" b="1" dirty="0" smtClean="0">
                <a:solidFill>
                  <a:srgbClr val="C00000"/>
                </a:solidFill>
              </a:rPr>
              <a:t>time and material </a:t>
            </a:r>
            <a:r>
              <a:rPr lang="en-US" dirty="0" smtClean="0"/>
              <a:t>contracts*…</a:t>
            </a:r>
          </a:p>
          <a:p>
            <a:pPr lvl="1"/>
            <a:r>
              <a:rPr lang="en-US" dirty="0" smtClean="0"/>
              <a:t>Document why T&amp;M is suitable over other types</a:t>
            </a:r>
          </a:p>
          <a:p>
            <a:pPr lvl="1"/>
            <a:r>
              <a:rPr lang="en-US" dirty="0" smtClean="0"/>
              <a:t>Contract contains ceiling price (not to exceed)</a:t>
            </a:r>
          </a:p>
          <a:p>
            <a:pPr lvl="1"/>
            <a:r>
              <a:rPr lang="en-US" dirty="0" smtClean="0"/>
              <a:t>Expressed as an hourly rate the sum of materials, labor, administrative expenses and profit.</a:t>
            </a:r>
          </a:p>
          <a:p>
            <a:pPr marL="738188" lvl="1" indent="0">
              <a:buNone/>
            </a:pPr>
            <a:r>
              <a:rPr lang="en-US" sz="1600" dirty="0" smtClean="0"/>
              <a:t>*Required policy</a:t>
            </a:r>
          </a:p>
          <a:p>
            <a:pPr lvl="1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40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6327"/>
            <a:ext cx="8229600" cy="4137660"/>
          </a:xfrm>
        </p:spPr>
        <p:txBody>
          <a:bodyPr>
            <a:normAutofit/>
          </a:bodyPr>
          <a:lstStyle/>
          <a:p>
            <a:r>
              <a:rPr lang="en-US" dirty="0"/>
              <a:t>Perform a cost or price analysis in connection </a:t>
            </a:r>
            <a:r>
              <a:rPr lang="en-US" dirty="0" smtClean="0"/>
              <a:t>with every </a:t>
            </a:r>
            <a:r>
              <a:rPr lang="en-US" dirty="0"/>
              <a:t>procurement action in excess of the </a:t>
            </a:r>
            <a:r>
              <a:rPr lang="en-US" dirty="0" smtClean="0">
                <a:solidFill>
                  <a:srgbClr val="C60202"/>
                </a:solidFill>
              </a:rPr>
              <a:t>S</a:t>
            </a:r>
            <a:r>
              <a:rPr lang="en-US" dirty="0" smtClean="0"/>
              <a:t>implified </a:t>
            </a:r>
            <a:r>
              <a:rPr lang="en-US" dirty="0" smtClean="0">
                <a:solidFill>
                  <a:srgbClr val="C60202"/>
                </a:solidFill>
              </a:rPr>
              <a:t>A</a:t>
            </a:r>
            <a:r>
              <a:rPr lang="en-US" dirty="0" smtClean="0"/>
              <a:t>cquisition </a:t>
            </a:r>
            <a:r>
              <a:rPr lang="en-US" dirty="0">
                <a:solidFill>
                  <a:srgbClr val="C60202"/>
                </a:solidFill>
              </a:rPr>
              <a:t>T</a:t>
            </a:r>
            <a:r>
              <a:rPr lang="en-US" dirty="0"/>
              <a:t>hreshold (</a:t>
            </a:r>
            <a:r>
              <a:rPr lang="en-US" dirty="0">
                <a:solidFill>
                  <a:srgbClr val="C60202"/>
                </a:solidFill>
              </a:rPr>
              <a:t>SAT</a:t>
            </a:r>
            <a:r>
              <a:rPr lang="en-US" dirty="0"/>
              <a:t>) including </a:t>
            </a:r>
            <a:r>
              <a:rPr lang="en-US" dirty="0" smtClean="0"/>
              <a:t>contract modifications </a:t>
            </a:r>
          </a:p>
          <a:p>
            <a:pPr lvl="1"/>
            <a:r>
              <a:rPr lang="en-US" dirty="0" smtClean="0"/>
              <a:t>A usual business practice</a:t>
            </a:r>
          </a:p>
          <a:p>
            <a:pPr lvl="1"/>
            <a:r>
              <a:rPr lang="en-US" dirty="0" smtClean="0"/>
              <a:t>Also required for: change in SOW, change orders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23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not use </a:t>
            </a:r>
            <a:r>
              <a:rPr lang="en-US" dirty="0">
                <a:solidFill>
                  <a:srgbClr val="C00000"/>
                </a:solidFill>
              </a:rPr>
              <a:t>cost plus a percentage of cost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C60202"/>
                </a:solidFill>
              </a:rPr>
              <a:t>percentage-of-construction-cost</a:t>
            </a:r>
            <a:r>
              <a:rPr lang="en-US" dirty="0" smtClean="0"/>
              <a:t> </a:t>
            </a:r>
            <a:r>
              <a:rPr lang="en-US" dirty="0"/>
              <a:t>methods </a:t>
            </a:r>
            <a:r>
              <a:rPr lang="en-US" dirty="0" smtClean="0"/>
              <a:t>of contracting</a:t>
            </a:r>
          </a:p>
          <a:p>
            <a:r>
              <a:rPr lang="en-US" dirty="0" smtClean="0"/>
              <a:t>Piggy back contracts</a:t>
            </a:r>
          </a:p>
          <a:p>
            <a:pPr lvl="1"/>
            <a:r>
              <a:rPr lang="en-US" dirty="0" smtClean="0"/>
              <a:t>Illegal or highly discouraged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84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Include required provisions in all contracts </a:t>
            </a:r>
            <a:r>
              <a:rPr lang="en-US" dirty="0" smtClean="0"/>
              <a:t>awarded</a:t>
            </a:r>
          </a:p>
          <a:p>
            <a:pPr lvl="1"/>
            <a:r>
              <a:rPr lang="en-US" dirty="0" smtClean="0"/>
              <a:t>See </a:t>
            </a:r>
            <a:r>
              <a:rPr lang="en-US" b="1" dirty="0">
                <a:solidFill>
                  <a:srgbClr val="C60202"/>
                </a:solidFill>
              </a:rPr>
              <a:t>New </a:t>
            </a:r>
            <a:r>
              <a:rPr lang="en-US" b="1" dirty="0" smtClean="0">
                <a:solidFill>
                  <a:srgbClr val="C60202"/>
                </a:solidFill>
              </a:rPr>
              <a:t>Procurement Quick Reference </a:t>
            </a:r>
            <a:r>
              <a:rPr lang="en-US" b="1" dirty="0">
                <a:solidFill>
                  <a:srgbClr val="C60202"/>
                </a:solidFill>
              </a:rPr>
              <a:t>G</a:t>
            </a:r>
            <a:r>
              <a:rPr lang="en-US" b="1" dirty="0" smtClean="0">
                <a:solidFill>
                  <a:srgbClr val="C60202"/>
                </a:solidFill>
              </a:rPr>
              <a:t>uide </a:t>
            </a:r>
            <a:r>
              <a:rPr lang="en-US" dirty="0" smtClean="0"/>
              <a:t>insert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72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Job Aids in GOHSEP’s </a:t>
            </a:r>
            <a:r>
              <a:rPr lang="en-US" b="1" dirty="0" smtClean="0">
                <a:solidFill>
                  <a:srgbClr val="C00000"/>
                </a:solidFill>
              </a:rPr>
              <a:t>Procurement Tool Kit - </a:t>
            </a:r>
            <a:r>
              <a:rPr lang="en-US" i="1" dirty="0" smtClean="0"/>
              <a:t>Available </a:t>
            </a:r>
            <a:r>
              <a:rPr lang="en-US" i="1" dirty="0"/>
              <a:t>on line at: </a:t>
            </a:r>
            <a:r>
              <a:rPr lang="en-US" sz="2400" i="1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en-US" sz="2400" i="1" dirty="0" smtClean="0">
                <a:solidFill>
                  <a:schemeClr val="tx1"/>
                </a:solidFill>
                <a:hlinkClick r:id="rId2"/>
              </a:rPr>
              <a:t>gohsep.la.gov/RESOURCES/OVERVIEW/PUBLICATIONS</a:t>
            </a:r>
            <a:endParaRPr lang="en-US" sz="2400" i="1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Local + Tribal Toolkit</a:t>
            </a:r>
          </a:p>
          <a:p>
            <a:pPr lvl="1"/>
            <a:r>
              <a:rPr lang="en-US" dirty="0" smtClean="0"/>
              <a:t>Private Non-Profit (Coming Soon!)</a:t>
            </a:r>
            <a:endParaRPr lang="en-US" dirty="0" smtClean="0"/>
          </a:p>
          <a:p>
            <a:pPr lvl="1"/>
            <a:r>
              <a:rPr lang="en-US" dirty="0" smtClean="0"/>
              <a:t>State Agency Toolkit (Coming Soon!)</a:t>
            </a:r>
            <a:endParaRPr lang="en-US" dirty="0" smtClean="0"/>
          </a:p>
          <a:p>
            <a:pPr lvl="1"/>
            <a:r>
              <a:rPr lang="en-US" dirty="0" smtClean="0"/>
              <a:t>Procurement </a:t>
            </a:r>
            <a:r>
              <a:rPr lang="en-US" dirty="0" smtClean="0"/>
              <a:t>Checklist</a:t>
            </a:r>
          </a:p>
          <a:p>
            <a:pPr lvl="1"/>
            <a:r>
              <a:rPr lang="en-US" dirty="0" smtClean="0"/>
              <a:t>Policy Templates</a:t>
            </a:r>
          </a:p>
          <a:p>
            <a:pPr lvl="1"/>
            <a:r>
              <a:rPr lang="en-US" dirty="0" smtClean="0"/>
              <a:t>Cost Analysis Guide</a:t>
            </a:r>
          </a:p>
          <a:p>
            <a:pPr lvl="1"/>
            <a:r>
              <a:rPr lang="en-US" dirty="0" smtClean="0"/>
              <a:t>Desk Reference</a:t>
            </a:r>
          </a:p>
          <a:p>
            <a:pPr marL="738188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5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 rot="5400000" flipH="1">
            <a:off x="5465105" y="3538683"/>
            <a:ext cx="681030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cap="small" dirty="0">
                <a:solidFill>
                  <a:prstClr val="white"/>
                </a:solidFill>
              </a:rPr>
              <a:t>E. </a:t>
            </a:r>
            <a:r>
              <a:rPr lang="en-US" sz="900" cap="small" dirty="0" smtClean="0">
                <a:solidFill>
                  <a:prstClr val="white"/>
                </a:solidFill>
              </a:rPr>
              <a:t>Carroll W. Carroll Tensas Jackson  Sabine Winn Natchitoches Grant LaSalle Vernon Rapides  Avoyelles  Catahoula Terrebonne </a:t>
            </a:r>
            <a:r>
              <a:rPr lang="en-US" sz="900" cap="small" dirty="0" err="1" smtClean="0">
                <a:solidFill>
                  <a:prstClr val="white"/>
                </a:solidFill>
              </a:rPr>
              <a:t>LaFourche</a:t>
            </a:r>
            <a:endParaRPr lang="en-US" sz="900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r="7894"/>
          <a:stretch/>
        </p:blipFill>
        <p:spPr bwMode="auto">
          <a:xfrm>
            <a:off x="0" y="1"/>
            <a:ext cx="9143999" cy="682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237929" y="3044890"/>
            <a:ext cx="8632329" cy="367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300"/>
              </a:lnSpc>
            </a:pPr>
            <a:r>
              <a:rPr lang="en-US" sz="9600" b="1" cap="small" spc="-34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Questions?</a:t>
            </a:r>
            <a:endParaRPr lang="en-US" sz="5800" b="1" cap="small" spc="-34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algn="ctr">
              <a:lnSpc>
                <a:spcPts val="9300"/>
              </a:lnSpc>
            </a:pPr>
            <a:r>
              <a:rPr lang="en-US" sz="5800" cap="small" spc="-34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Email:  </a:t>
            </a:r>
            <a:r>
              <a:rPr lang="en-US" sz="5800" cap="small" spc="-340" dirty="0" smtClean="0">
                <a:solidFill>
                  <a:prstClr val="black">
                    <a:lumMod val="85000"/>
                    <a:lumOff val="15000"/>
                  </a:prstClr>
                </a:solidFill>
                <a:hlinkClick r:id="rId3"/>
              </a:rPr>
              <a:t>gohseplegal@la.gov</a:t>
            </a:r>
            <a:endParaRPr lang="en-US" sz="5800" cap="small" spc="-34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algn="ctr">
              <a:lnSpc>
                <a:spcPts val="9300"/>
              </a:lnSpc>
            </a:pPr>
            <a:endParaRPr lang="en-US" sz="8000" b="1" cap="small" spc="-34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193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Local Procurement Toolbox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Federal Declaration? P. 19</a:t>
            </a:r>
          </a:p>
          <a:p>
            <a:r>
              <a:rPr lang="en-US" dirty="0" smtClean="0"/>
              <a:t>Review Written Procedures p. 23</a:t>
            </a:r>
          </a:p>
          <a:p>
            <a:r>
              <a:rPr lang="en-US" dirty="0" smtClean="0"/>
              <a:t>Cost-share offsetting p.31</a:t>
            </a:r>
          </a:p>
          <a:p>
            <a:r>
              <a:rPr lang="en-US" dirty="0" smtClean="0"/>
              <a:t>Emergency Fill-in-the blank Contract p.41</a:t>
            </a:r>
          </a:p>
          <a:p>
            <a:r>
              <a:rPr lang="en-US" dirty="0" smtClean="0"/>
              <a:t>Example RFP p. 75</a:t>
            </a:r>
          </a:p>
          <a:p>
            <a:r>
              <a:rPr lang="en-US" dirty="0" smtClean="0"/>
              <a:t>Example RFQ p. 87</a:t>
            </a:r>
          </a:p>
          <a:p>
            <a:r>
              <a:rPr lang="en-US" dirty="0" smtClean="0"/>
              <a:t>Example Contract p. 105</a:t>
            </a:r>
          </a:p>
          <a:p>
            <a:r>
              <a:rPr lang="en-US" dirty="0" smtClean="0"/>
              <a:t>Example FEMA required Clauses </a:t>
            </a:r>
          </a:p>
          <a:p>
            <a:pPr marL="0" indent="0">
              <a:buNone/>
            </a:pPr>
            <a:r>
              <a:rPr lang="en-US" dirty="0" smtClean="0"/>
              <a:t>      Addendum p. 119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903" y="2295226"/>
            <a:ext cx="3837613" cy="405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28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2341034"/>
            <a:ext cx="8229600" cy="3425739"/>
          </a:xfrm>
        </p:spPr>
        <p:txBody>
          <a:bodyPr>
            <a:normAutofit/>
          </a:bodyPr>
          <a:lstStyle/>
          <a:p>
            <a:pPr marL="225425" indent="0" algn="ctr">
              <a:buNone/>
            </a:pPr>
            <a:r>
              <a:rPr lang="en-US" sz="7200" dirty="0" smtClean="0">
                <a:solidFill>
                  <a:srgbClr val="17375E"/>
                </a:solidFill>
              </a:rPr>
              <a:t>Review of Procurement Guide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79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New</a:t>
            </a:r>
            <a:r>
              <a:rPr lang="en-US" sz="4800" dirty="0"/>
              <a:t> </a:t>
            </a:r>
            <a:r>
              <a:rPr lang="en-US" sz="4800" dirty="0" smtClean="0"/>
              <a:t>Quick Reference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3934" y="2015716"/>
            <a:ext cx="3812983" cy="470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96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Regulations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236" y="2052636"/>
            <a:ext cx="9168564" cy="338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01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03" y="1180530"/>
            <a:ext cx="7073660" cy="573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47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38" y="1169701"/>
            <a:ext cx="7626090" cy="569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22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936" y="1376772"/>
            <a:ext cx="9641605" cy="355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65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9383fe21-241c-4b58-a6fa-ef802baabd5f">
      <UserInfo>
        <DisplayName/>
        <AccountId xsi:nil="true"/>
        <AccountType/>
      </UserInfo>
    </Owner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9C5296AA4CB44AAC993CF3D2FFA90A" ma:contentTypeVersion="0" ma:contentTypeDescription="Create a new document." ma:contentTypeScope="" ma:versionID="aca7f2fccd4ea3c50fbd5cd04c7b52cc">
  <xsd:schema xmlns:xsd="http://www.w3.org/2001/XMLSchema" xmlns:xs="http://www.w3.org/2001/XMLSchema" xmlns:p="http://schemas.microsoft.com/office/2006/metadata/properties" xmlns:ns2="9383fe21-241c-4b58-a6fa-ef802baabd5f" targetNamespace="http://schemas.microsoft.com/office/2006/metadata/properties" ma:root="true" ma:fieldsID="aa856dbb0ad6a99fea3cb64e1314eb2c" ns2:_="">
    <xsd:import namespace="9383fe21-241c-4b58-a6fa-ef802baabd5f"/>
    <xsd:element name="properties">
      <xsd:complexType>
        <xsd:sequence>
          <xsd:element name="documentManagement">
            <xsd:complexType>
              <xsd:all>
                <xsd:element ref="ns2:Own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83fe21-241c-4b58-a6fa-ef802baabd5f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Owner" ma:list="UserInfo" ma:SharePointGroup="0" ma:internalName="Owner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4C7CA5-29D3-4D85-8943-D45B003856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B39DD7-2C8F-4E23-8EA9-FEDB2067499D}">
  <ds:schemaRefs>
    <ds:schemaRef ds:uri="http://schemas.microsoft.com/office/infopath/2007/PartnerControls"/>
    <ds:schemaRef ds:uri="http://purl.org/dc/terms/"/>
    <ds:schemaRef ds:uri="9383fe21-241c-4b58-a6fa-ef802baabd5f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A349540-B67E-4C74-BE01-AF5546E7B8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83fe21-241c-4b58-a6fa-ef802baabd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547</Words>
  <Application>Microsoft Office PowerPoint</Application>
  <PresentationFormat>On-screen Show (4:3)</PresentationFormat>
  <Paragraphs>115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1_Office Theme</vt:lpstr>
      <vt:lpstr>PowerPoint Presentation</vt:lpstr>
      <vt:lpstr>New Procurement Tools</vt:lpstr>
      <vt:lpstr>Local Procurement Toolbox</vt:lpstr>
      <vt:lpstr>PowerPoint Presentation</vt:lpstr>
      <vt:lpstr>New Quick Reference</vt:lpstr>
      <vt:lpstr>Federal Regulations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Procurement</vt:lpstr>
      <vt:lpstr>Procurement</vt:lpstr>
      <vt:lpstr>Procurement</vt:lpstr>
      <vt:lpstr>Procurement</vt:lpstr>
      <vt:lpstr>Procurement</vt:lpstr>
      <vt:lpstr>Procurement</vt:lpstr>
      <vt:lpstr>Procurement</vt:lpstr>
      <vt:lpstr>Procurement</vt:lpstr>
      <vt:lpstr>Procurement</vt:lpstr>
      <vt:lpstr>Procurement</vt:lpstr>
      <vt:lpstr>Procurement</vt:lpstr>
      <vt:lpstr>Procurement</vt:lpstr>
      <vt:lpstr>PowerPoint Presentation</vt:lpstr>
    </vt:vector>
  </TitlesOfParts>
  <Company>LADPS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Dayries, Christina</dc:creator>
  <cp:lastModifiedBy>Dayries, Christina</cp:lastModifiedBy>
  <cp:revision>16</cp:revision>
  <dcterms:created xsi:type="dcterms:W3CDTF">2018-01-04T22:42:02Z</dcterms:created>
  <dcterms:modified xsi:type="dcterms:W3CDTF">2018-05-09T14:55:49Z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0x010100CB9C5296AA4CB44AAC993CF3D2FFA90A</vt:lpwstr>
  </property>
</Properties>
</file>